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664" r:id="rId4"/>
    <p:sldMasterId id="2147483667" r:id="rId5"/>
    <p:sldMasterId id="2147483678" r:id="rId6"/>
  </p:sldMasterIdLst>
  <p:notesMasterIdLst>
    <p:notesMasterId r:id="rId24"/>
  </p:notesMasterIdLst>
  <p:sldIdLst>
    <p:sldId id="806" r:id="rId7"/>
    <p:sldId id="805" r:id="rId8"/>
    <p:sldId id="486" r:id="rId9"/>
    <p:sldId id="890" r:id="rId10"/>
    <p:sldId id="892" r:id="rId11"/>
    <p:sldId id="894" r:id="rId12"/>
    <p:sldId id="790" r:id="rId13"/>
    <p:sldId id="791" r:id="rId14"/>
    <p:sldId id="475" r:id="rId15"/>
    <p:sldId id="792" r:id="rId16"/>
    <p:sldId id="783" r:id="rId17"/>
    <p:sldId id="793" r:id="rId18"/>
    <p:sldId id="794" r:id="rId19"/>
    <p:sldId id="493" r:id="rId20"/>
    <p:sldId id="510" r:id="rId21"/>
    <p:sldId id="785" r:id="rId22"/>
    <p:sldId id="70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F459B7-1EEC-2CA0-333C-6A383E1844F4}" name="Becky Schaen" initials="BS" userId="S::beckys@petbenefits.com::ca3be052-1b3b-4f27-9d11-270fbf6b0c98" providerId="AD"/>
  <p188:author id="{D64606E9-2D29-CC21-5DAD-A2465AA5444D}" name="Veronica Badzey" initials="VB" userId="S::veronica@petbenefits.com::8aef1a15-235f-4e26-9902-2305961cebd8" providerId="AD"/>
  <p188:author id="{851E5AEB-CB9E-26D2-F272-FC477938933B}" name="Courtney Gelderman" initials="" userId="S::courtneyg@petbenefits.com::59d57efa-ab98-4214-b1d1-3c561074bfc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21" autoAdjust="0"/>
    <p:restoredTop sz="81088"/>
  </p:normalViewPr>
  <p:slideViewPr>
    <p:cSldViewPr snapToGrid="0">
      <p:cViewPr varScale="1">
        <p:scale>
          <a:sx n="67" d="100"/>
          <a:sy n="67" d="100"/>
        </p:scale>
        <p:origin x="66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58D02-6C4D-6143-B772-54A9999F636D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281FF-F5A6-084F-9281-DDD2BF7A4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281FF-F5A6-084F-9281-DDD2BF7A40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22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281FF-F5A6-084F-9281-DDD2BF7A40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19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281FF-F5A6-084F-9281-DDD2BF7A40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2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281FF-F5A6-084F-9281-DDD2BF7A40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65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281FF-F5A6-084F-9281-DDD2BF7A40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99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9F933-5F31-42A6-836D-67477D4353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884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281FF-F5A6-084F-9281-DDD2BF7A40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08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281FF-F5A6-084F-9281-DDD2BF7A40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06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281FF-F5A6-084F-9281-DDD2BF7A40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26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5723A-810D-4C0B-804D-D4BB122023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68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281FF-F5A6-084F-9281-DDD2BF7A40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2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2E58C7-FFAE-4DA3-A35E-EBC44ADE01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46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281FF-F5A6-084F-9281-DDD2BF7A40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80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D79D-23EC-467F-A0F0-DA25B5B753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41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281FF-F5A6-084F-9281-DDD2BF7A40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09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2E58C7-FFAE-4DA3-A35E-EBC44ADE01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87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281FF-F5A6-084F-9281-DDD2BF7A40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15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C6DC8CA-9736-4508-BB9F-33F58E31AE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8088" y="2251075"/>
            <a:ext cx="3363912" cy="460216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52DB0D-4548-4245-8638-7B3911A91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61" y="609999"/>
            <a:ext cx="7873140" cy="1078124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6824281-5B22-4B33-AB60-B9C3236F6B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8088" y="0"/>
            <a:ext cx="3363912" cy="225107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034B737-A11C-4967-9E94-803BAD40B7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3900" y="2444750"/>
            <a:ext cx="7810500" cy="3938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67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content,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1AD8917-BD67-476E-8C27-5242C00BB9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19943" y="0"/>
            <a:ext cx="4072059" cy="2657475"/>
          </a:xfrm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CC8ED1-085F-4A3D-900E-0E7975699BDD}"/>
              </a:ext>
            </a:extLst>
          </p:cNvPr>
          <p:cNvCxnSpPr>
            <a:cxnSpLocks/>
          </p:cNvCxnSpPr>
          <p:nvPr userDrawn="1"/>
        </p:nvCxnSpPr>
        <p:spPr>
          <a:xfrm>
            <a:off x="4987235" y="3398962"/>
            <a:ext cx="0" cy="2733356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002B47E-D6A7-4346-846F-7B7885004A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72059" cy="265747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10F29F61-01FF-4E13-80C6-2EB3FBB676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72058" y="-1"/>
            <a:ext cx="4047885" cy="265747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A17A369-2E8D-4E47-B1B0-C04293A74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3429000"/>
            <a:ext cx="4047884" cy="2703317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F58DAB9-C363-48B8-A5E9-7BBCA8F39A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0813" y="3429000"/>
            <a:ext cx="6237287" cy="270351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9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1B64-9255-4B59-8E67-505002C801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0375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Brighter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0D444-ED19-AB77-C2EE-42A68F6882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19"/>
            <a:ext cx="12192000" cy="68164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3D8788-DBFD-A833-4046-1797DE897306}"/>
              </a:ext>
            </a:extLst>
          </p:cNvPr>
          <p:cNvSpPr/>
          <p:nvPr userDrawn="1"/>
        </p:nvSpPr>
        <p:spPr>
          <a:xfrm>
            <a:off x="0" y="-4899"/>
            <a:ext cx="12192000" cy="6862899"/>
          </a:xfrm>
          <a:prstGeom prst="rect">
            <a:avLst/>
          </a:prstGeom>
          <a:solidFill>
            <a:schemeClr val="bg1">
              <a:alpha val="750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949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Darker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B2F795-1A74-A2E7-5447-1449A75518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164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B113C4-BD1C-80A6-D39F-5AE6F9E7CB0B}"/>
              </a:ext>
            </a:extLst>
          </p:cNvPr>
          <p:cNvSpPr/>
          <p:nvPr userDrawn="1"/>
        </p:nvSpPr>
        <p:spPr>
          <a:xfrm>
            <a:off x="0" y="0"/>
            <a:ext cx="12192000" cy="6862899"/>
          </a:xfrm>
          <a:prstGeom prst="rect">
            <a:avLst/>
          </a:prstGeom>
          <a:solidFill>
            <a:srgbClr val="F2F2F2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043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C475-2969-40F2-9D09-7F04927CB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7780" y="566171"/>
            <a:ext cx="5683219" cy="1019510"/>
          </a:xfrm>
        </p:spPr>
        <p:txBody>
          <a:bodyPr anchor="ctr"/>
          <a:lstStyle>
            <a:lvl1pPr>
              <a:defRPr>
                <a:solidFill>
                  <a:srgbClr val="57396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F5613E7-46D5-4449-9D04-63A64909B6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419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BC555B-0B99-4305-B816-0DC34C41DDD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27780" y="2160358"/>
            <a:ext cx="5715000" cy="3529379"/>
          </a:xfrm>
        </p:spPr>
        <p:txBody>
          <a:bodyPr/>
          <a:lstStyle>
            <a:lvl1pPr>
              <a:buClr>
                <a:srgbClr val="7D8978"/>
              </a:buClr>
              <a:defRPr/>
            </a:lvl1pPr>
            <a:lvl2pPr>
              <a:buClr>
                <a:srgbClr val="7D8978"/>
              </a:buClr>
              <a:defRPr/>
            </a:lvl2pPr>
            <a:lvl3pPr>
              <a:buClr>
                <a:srgbClr val="7D8978"/>
              </a:buClr>
              <a:defRPr/>
            </a:lvl3pPr>
            <a:lvl4pPr>
              <a:buClr>
                <a:srgbClr val="7D8978"/>
              </a:buClr>
              <a:defRPr/>
            </a:lvl4pPr>
            <a:lvl5pPr>
              <a:buClr>
                <a:srgbClr val="7D8978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7417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1B64-9255-4B59-8E67-505002C801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260" y="127488"/>
            <a:ext cx="11149739" cy="15906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529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Darker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B2F795-1A74-A2E7-5447-1449A75518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164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B113C4-BD1C-80A6-D39F-5AE6F9E7CB0B}"/>
              </a:ext>
            </a:extLst>
          </p:cNvPr>
          <p:cNvSpPr/>
          <p:nvPr userDrawn="1"/>
        </p:nvSpPr>
        <p:spPr>
          <a:xfrm>
            <a:off x="0" y="0"/>
            <a:ext cx="12192000" cy="6862899"/>
          </a:xfrm>
          <a:prstGeom prst="rect">
            <a:avLst/>
          </a:prstGeom>
          <a:solidFill>
            <a:srgbClr val="F2F2F2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332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Brighter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0D444-ED19-AB77-C2EE-42A68F6882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19"/>
            <a:ext cx="12192000" cy="68164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3D8788-DBFD-A833-4046-1797DE897306}"/>
              </a:ext>
            </a:extLst>
          </p:cNvPr>
          <p:cNvSpPr/>
          <p:nvPr userDrawn="1"/>
        </p:nvSpPr>
        <p:spPr>
          <a:xfrm>
            <a:off x="0" y="-4899"/>
            <a:ext cx="12192000" cy="6862899"/>
          </a:xfrm>
          <a:prstGeom prst="rect">
            <a:avLst/>
          </a:prstGeom>
          <a:solidFill>
            <a:schemeClr val="bg1">
              <a:alpha val="750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58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1B64-9255-4B59-8E67-505002C801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130" y="91862"/>
            <a:ext cx="11149739" cy="15906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9259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060B56B-51EF-686D-A3F6-A2C1D1A72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19"/>
            <a:ext cx="12192000" cy="681648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58F8ED2-56BA-8D40-EE91-CC275AF8DDC0}"/>
              </a:ext>
            </a:extLst>
          </p:cNvPr>
          <p:cNvSpPr/>
          <p:nvPr userDrawn="1"/>
        </p:nvSpPr>
        <p:spPr>
          <a:xfrm>
            <a:off x="0" y="-4899"/>
            <a:ext cx="12192000" cy="6862899"/>
          </a:xfrm>
          <a:prstGeom prst="rect">
            <a:avLst/>
          </a:prstGeom>
          <a:solidFill>
            <a:schemeClr val="bg1">
              <a:alpha val="750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786F8A-3E19-7B34-3D83-CB5B56A009E5}"/>
              </a:ext>
            </a:extLst>
          </p:cNvPr>
          <p:cNvSpPr/>
          <p:nvPr userDrawn="1"/>
        </p:nvSpPr>
        <p:spPr>
          <a:xfrm>
            <a:off x="0" y="0"/>
            <a:ext cx="4107976" cy="6858000"/>
          </a:xfrm>
          <a:prstGeom prst="rect">
            <a:avLst/>
          </a:prstGeom>
          <a:solidFill>
            <a:srgbClr val="5739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31B64-9255-4B59-8E67-505002C801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259" y="1582057"/>
            <a:ext cx="2791625" cy="369388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2313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,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EEE7E04-AD31-4D87-BF9C-30F558E305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15117" y="2359745"/>
            <a:ext cx="3273089" cy="449825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713E97B1-CDE1-40D9-B205-577F7D9490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18911" y="0"/>
            <a:ext cx="3273089" cy="235974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AC723-4A6B-42E7-B974-B469F2F51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67110"/>
            <a:ext cx="7924154" cy="113401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57396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A0FC094-42C7-40FD-A438-63BC3F635F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900" y="2303463"/>
            <a:ext cx="7924800" cy="41227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280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ntent,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A8D28D-A674-476A-99F5-01FBE17999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44" y="0"/>
            <a:ext cx="437224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AC723-4A6B-42E7-B974-B469F2F51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7262" y="798106"/>
            <a:ext cx="6783738" cy="1163589"/>
          </a:xfr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B6FDF4-8889-44F0-BF79-CC99AF41FC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7613" y="2351088"/>
            <a:ext cx="6783387" cy="38735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44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,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A8D28D-A674-476A-99F5-01FBE17999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19756" y="0"/>
            <a:ext cx="437224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AC723-4A6B-42E7-B974-B469F2F51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821" y="762938"/>
            <a:ext cx="6783738" cy="1163589"/>
          </a:xfr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B6FDF4-8889-44F0-BF79-CC99AF41FC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8172" y="2315920"/>
            <a:ext cx="6783387" cy="38735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63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(2),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A8D28D-A674-476A-99F5-01FBE17999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30903" y="0"/>
            <a:ext cx="506109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AC723-4A6B-42E7-B974-B469F2F51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821" y="762938"/>
            <a:ext cx="6059841" cy="1163589"/>
          </a:xfr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B6FDF4-8889-44F0-BF79-CC99AF41FC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8173" y="2315920"/>
            <a:ext cx="6059490" cy="257260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A0D15B-7C70-41FB-BC93-53E9F679F6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075" y="5175250"/>
            <a:ext cx="6059488" cy="132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720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8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lvl1pPr algn="ctr" defTabSz="914400" rtl="0" eaLnBrk="1" latinLnBrk="0" hangingPunct="1">
        <a:lnSpc>
          <a:spcPct val="80000"/>
        </a:lnSpc>
        <a:spcBef>
          <a:spcPct val="0"/>
        </a:spcBef>
        <a:buNone/>
        <a:defRPr lang="en-US" sz="3200" b="1" kern="1200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B4D73F-2B29-F2EF-7C02-61FAAC929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19"/>
            <a:ext cx="12192000" cy="68164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3E0B16-92DD-6382-C044-F2F4E2A36812}"/>
              </a:ext>
            </a:extLst>
          </p:cNvPr>
          <p:cNvSpPr/>
          <p:nvPr userDrawn="1"/>
        </p:nvSpPr>
        <p:spPr>
          <a:xfrm>
            <a:off x="-14068" y="41519"/>
            <a:ext cx="12192000" cy="6862899"/>
          </a:xfrm>
          <a:prstGeom prst="rect">
            <a:avLst/>
          </a:prstGeom>
          <a:solidFill>
            <a:schemeClr val="bg1">
              <a:alpha val="750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611FAF-5C41-C6A4-F648-3DAD0B10C03A}"/>
              </a:ext>
            </a:extLst>
          </p:cNvPr>
          <p:cNvSpPr/>
          <p:nvPr userDrawn="1"/>
        </p:nvSpPr>
        <p:spPr>
          <a:xfrm>
            <a:off x="-14068" y="0"/>
            <a:ext cx="12220136" cy="178904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E42106A-52F8-FC14-C3CA-F98E61F4E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30" y="99212"/>
            <a:ext cx="11149739" cy="159061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AB6325-2D1C-CB4D-15DE-C1DEE7139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130" y="2233853"/>
            <a:ext cx="11430000" cy="3973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333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lvl1pPr algn="ctr" defTabSz="914400" rtl="0" eaLnBrk="1" latinLnBrk="0" hangingPunct="1">
        <a:lnSpc>
          <a:spcPct val="80000"/>
        </a:lnSpc>
        <a:spcBef>
          <a:spcPct val="0"/>
        </a:spcBef>
        <a:buNone/>
        <a:defRPr lang="en-US" sz="3200" b="1" kern="1200" dirty="0">
          <a:solidFill>
            <a:srgbClr val="57396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D8978"/>
        </a:buClr>
        <a:buFont typeface="Wingdings" panose="05000000000000000000" pitchFamily="2" charset="2"/>
        <a:buChar char="§"/>
        <a:defRPr sz="20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D8978"/>
        </a:buClr>
        <a:buFont typeface="Wingdings" panose="05000000000000000000" pitchFamily="2" charset="2"/>
        <a:buChar char="§"/>
        <a:defRPr sz="18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D8978"/>
        </a:buClr>
        <a:buFont typeface="Wingdings" panose="05000000000000000000" pitchFamily="2" charset="2"/>
        <a:buChar char="§"/>
        <a:defRPr sz="16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D8978"/>
        </a:buClr>
        <a:buFont typeface="Wingdings" panose="05000000000000000000" pitchFamily="2" charset="2"/>
        <a:buChar char="§"/>
        <a:defRPr sz="14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D8978"/>
        </a:buClr>
        <a:buFont typeface="Wingdings" panose="05000000000000000000" pitchFamily="2" charset="2"/>
        <a:buChar char="§"/>
        <a:defRPr sz="14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3900" y="823937"/>
            <a:ext cx="11087100" cy="116358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2273084"/>
            <a:ext cx="11087100" cy="34839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600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rgbClr val="57396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D8978"/>
        </a:buClr>
        <a:buFont typeface="Wingdings" panose="05000000000000000000" pitchFamily="2" charset="2"/>
        <a:buChar char="§"/>
        <a:defRPr sz="20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D8978"/>
        </a:buClr>
        <a:buFont typeface="Wingdings" panose="05000000000000000000" pitchFamily="2" charset="2"/>
        <a:buChar char="§"/>
        <a:defRPr sz="18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D8978"/>
        </a:buClr>
        <a:buFont typeface="Wingdings" panose="05000000000000000000" pitchFamily="2" charset="2"/>
        <a:buChar char="§"/>
        <a:defRPr sz="16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D8978"/>
        </a:buClr>
        <a:buFont typeface="Wingdings" panose="05000000000000000000" pitchFamily="2" charset="2"/>
        <a:buChar char="§"/>
        <a:defRPr sz="14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D8978"/>
        </a:buClr>
        <a:buFont typeface="Wingdings" panose="05000000000000000000" pitchFamily="2" charset="2"/>
        <a:buChar char="§"/>
        <a:defRPr sz="14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B4D73F-2B29-F2EF-7C02-61FAAC929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19"/>
            <a:ext cx="12192000" cy="68164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3E0B16-92DD-6382-C044-F2F4E2A36812}"/>
              </a:ext>
            </a:extLst>
          </p:cNvPr>
          <p:cNvSpPr/>
          <p:nvPr userDrawn="1"/>
        </p:nvSpPr>
        <p:spPr>
          <a:xfrm>
            <a:off x="0" y="-4899"/>
            <a:ext cx="12192000" cy="6862899"/>
          </a:xfrm>
          <a:prstGeom prst="rect">
            <a:avLst/>
          </a:prstGeom>
          <a:solidFill>
            <a:srgbClr val="F2F2F2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EC873C-2D95-C683-AA51-D6E6E0737A5D}"/>
              </a:ext>
            </a:extLst>
          </p:cNvPr>
          <p:cNvSpPr/>
          <p:nvPr userDrawn="1"/>
        </p:nvSpPr>
        <p:spPr>
          <a:xfrm>
            <a:off x="0" y="0"/>
            <a:ext cx="12192000" cy="1789042"/>
          </a:xfrm>
          <a:prstGeom prst="rect">
            <a:avLst/>
          </a:prstGeom>
          <a:solidFill>
            <a:srgbClr val="5739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E42106A-52F8-FC14-C3CA-F98E61F4E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30" y="99212"/>
            <a:ext cx="11149739" cy="159061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AB6325-2D1C-CB4D-15DE-C1DEE7139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130" y="2233853"/>
            <a:ext cx="11430000" cy="3973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718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sldNum="0" hdr="0" ftr="0" dt="0"/>
  <p:txStyles>
    <p:titleStyle>
      <a:lvl1pPr algn="ctr" defTabSz="914400" rtl="0" eaLnBrk="1" latinLnBrk="0" hangingPunct="1">
        <a:lnSpc>
          <a:spcPct val="80000"/>
        </a:lnSpc>
        <a:spcBef>
          <a:spcPct val="0"/>
        </a:spcBef>
        <a:buNone/>
        <a:defRPr lang="en-US" sz="3200" b="1" kern="1200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D8978"/>
        </a:buClr>
        <a:buFont typeface="Wingdings" panose="05000000000000000000" pitchFamily="2" charset="2"/>
        <a:buChar char="§"/>
        <a:defRPr sz="20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D8978"/>
        </a:buClr>
        <a:buFont typeface="Wingdings" panose="05000000000000000000" pitchFamily="2" charset="2"/>
        <a:buChar char="§"/>
        <a:defRPr sz="18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D8978"/>
        </a:buClr>
        <a:buFont typeface="Wingdings" panose="05000000000000000000" pitchFamily="2" charset="2"/>
        <a:buChar char="§"/>
        <a:defRPr sz="16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D8978"/>
        </a:buClr>
        <a:buFont typeface="Wingdings" panose="05000000000000000000" pitchFamily="2" charset="2"/>
        <a:buChar char="§"/>
        <a:defRPr sz="14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D8978"/>
        </a:buClr>
        <a:buFont typeface="Wingdings" panose="05000000000000000000" pitchFamily="2" charset="2"/>
        <a:buChar char="§"/>
        <a:defRPr sz="1400" kern="120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hyperlink" Target="mailto:customercare@petbenefits.com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43616A-158D-2B5F-F32E-BE478DDCDB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371" y="0"/>
            <a:ext cx="1003662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335F8A-C913-D445-8B84-270585346E16}"/>
              </a:ext>
            </a:extLst>
          </p:cNvPr>
          <p:cNvSpPr/>
          <p:nvPr/>
        </p:nvSpPr>
        <p:spPr>
          <a:xfrm>
            <a:off x="4215319" y="0"/>
            <a:ext cx="7976681" cy="6858000"/>
          </a:xfrm>
          <a:prstGeom prst="rect">
            <a:avLst/>
          </a:prstGeom>
          <a:solidFill>
            <a:srgbClr val="573962">
              <a:alpha val="27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9EC5B-39F9-9DE2-8126-1267DAB1B4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A2C5CB-290D-EA49-9DD3-2E1BCB6471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5142" y="5887451"/>
            <a:ext cx="2451794" cy="605589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3E8ECB-7CA9-B609-5354-C1F4170362B8}"/>
              </a:ext>
            </a:extLst>
          </p:cNvPr>
          <p:cNvSpPr txBox="1">
            <a:spLocks/>
          </p:cNvSpPr>
          <p:nvPr/>
        </p:nvSpPr>
        <p:spPr>
          <a:xfrm>
            <a:off x="703039" y="5324499"/>
            <a:ext cx="6138863" cy="99042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PET ASSURE + PETPLUS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brought to you by Pet Benefit Solutions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2190A7-6B38-FBEF-1DC8-84D10FEA0FCB}"/>
              </a:ext>
            </a:extLst>
          </p:cNvPr>
          <p:cNvSpPr txBox="1">
            <a:spLocks/>
          </p:cNvSpPr>
          <p:nvPr/>
        </p:nvSpPr>
        <p:spPr>
          <a:xfrm>
            <a:off x="693737" y="1368978"/>
            <a:ext cx="5732463" cy="25865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chemeClr val="bg1"/>
                </a:solidFill>
                <a:latin typeface="Arial"/>
                <a:cs typeface="Arial"/>
              </a:rPr>
              <a:t>PET BENEFITS</a:t>
            </a:r>
          </a:p>
          <a:p>
            <a:pPr>
              <a:lnSpc>
                <a:spcPct val="100000"/>
              </a:lnSpc>
            </a:pPr>
            <a:r>
              <a:rPr lang="en-US" sz="3600" b="0">
                <a:solidFill>
                  <a:schemeClr val="bg1"/>
                </a:solidFill>
                <a:latin typeface="Arial"/>
                <a:cs typeface="Arial"/>
              </a:rPr>
              <a:t>YOU AND YOUR PETS WILL LOVE</a:t>
            </a:r>
            <a:endParaRPr lang="en-US" sz="4400" b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181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24" descr="A person holding a dog&#10;&#10;Description automatically generated">
            <a:extLst>
              <a:ext uri="{FF2B5EF4-FFF2-40B4-BE49-F238E27FC236}">
                <a16:creationId xmlns:a16="http://schemas.microsoft.com/office/drawing/2014/main" id="{865304B1-00E3-E61B-8635-B4142E8730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819756" y="0"/>
            <a:ext cx="4372244" cy="6858000"/>
          </a:xfr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1DA6F7A-6092-291C-72E7-FF0D03EB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21" y="762938"/>
            <a:ext cx="6783738" cy="1163589"/>
          </a:xfrm>
        </p:spPr>
        <p:txBody>
          <a:bodyPr/>
          <a:lstStyle/>
          <a:p>
            <a:r>
              <a:rPr lang="en-US"/>
              <a:t>THEPETTAG</a:t>
            </a:r>
            <a:br>
              <a:rPr lang="en-US"/>
            </a:br>
            <a:r>
              <a:rPr lang="en-US" b="0"/>
              <a:t>LOST PET RECOVERY SERVICE</a:t>
            </a:r>
            <a:br>
              <a:rPr lang="en-US" b="0"/>
            </a:br>
            <a:endParaRPr lang="en-US" b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E423C0F-4642-2475-D40A-50305EAA4F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8172" y="2315920"/>
            <a:ext cx="6506817" cy="3873500"/>
          </a:xfrm>
        </p:spPr>
        <p:txBody>
          <a:bodyPr/>
          <a:lstStyle/>
          <a:p>
            <a:r>
              <a:rPr lang="en-US"/>
              <a:t>All pets with a collar are eligible to receive an ID tag </a:t>
            </a:r>
          </a:p>
          <a:p>
            <a:r>
              <a:rPr lang="en-US"/>
              <a:t>If your pet goes missing, the finder scans the tag to access the information you provide in your online profile</a:t>
            </a:r>
          </a:p>
          <a:p>
            <a:r>
              <a:rPr lang="en-US"/>
              <a:t>No special scanners necessary, just a smartphone</a:t>
            </a:r>
          </a:p>
          <a:p>
            <a:r>
              <a:rPr lang="en-US"/>
              <a:t>Instantly update contact information online, even after your pet goes missing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308C9B5-340F-43D0-1837-203FE65B7A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25" y="6355640"/>
            <a:ext cx="880138" cy="3473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3A32F4-F0CA-7999-69A6-FE5A4F302C88}"/>
              </a:ext>
            </a:extLst>
          </p:cNvPr>
          <p:cNvSpPr/>
          <p:nvPr/>
        </p:nvSpPr>
        <p:spPr>
          <a:xfrm>
            <a:off x="7819756" y="4529797"/>
            <a:ext cx="4372244" cy="232820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58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yellow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9D54EC41-E13C-CC5A-E8EB-0AA113D70A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140" y="5750716"/>
            <a:ext cx="2123475" cy="8774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1C7BAA-F902-346C-EBE8-83CD927F8442}"/>
              </a:ext>
            </a:extLst>
          </p:cNvPr>
          <p:cNvSpPr txBox="1"/>
          <p:nvPr/>
        </p:nvSpPr>
        <p:spPr>
          <a:xfrm>
            <a:off x="10516556" y="102637"/>
            <a:ext cx="1586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lumMod val="95000"/>
                  </a:schemeClr>
                </a:solidFill>
              </a:rPr>
              <a:t>PET ASSURE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4BFC64-1BA7-6C26-464D-4FC3977FF3F3}"/>
              </a:ext>
            </a:extLst>
          </p:cNvPr>
          <p:cNvCxnSpPr>
            <a:cxnSpLocks/>
            <a:stCxn id="13" idx="2"/>
            <a:endCxn id="19" idx="6"/>
          </p:cNvCxnSpPr>
          <p:nvPr/>
        </p:nvCxnSpPr>
        <p:spPr>
          <a:xfrm>
            <a:off x="10794702" y="504599"/>
            <a:ext cx="1025759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AD7808D-E4FF-901A-7F00-D62EABBF4A68}"/>
              </a:ext>
            </a:extLst>
          </p:cNvPr>
          <p:cNvSpPr/>
          <p:nvPr/>
        </p:nvSpPr>
        <p:spPr>
          <a:xfrm>
            <a:off x="10794702" y="404487"/>
            <a:ext cx="197132" cy="20022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9432A3-2C86-A2C4-19C1-7E584F61871E}"/>
              </a:ext>
            </a:extLst>
          </p:cNvPr>
          <p:cNvSpPr/>
          <p:nvPr/>
        </p:nvSpPr>
        <p:spPr>
          <a:xfrm>
            <a:off x="11207609" y="404487"/>
            <a:ext cx="197132" cy="200224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8A7668-6BB6-33E1-67B1-538DA643CDF4}"/>
              </a:ext>
            </a:extLst>
          </p:cNvPr>
          <p:cNvSpPr/>
          <p:nvPr/>
        </p:nvSpPr>
        <p:spPr>
          <a:xfrm>
            <a:off x="11623329" y="404487"/>
            <a:ext cx="197132" cy="200224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84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EABB25-544F-9B2D-7EAA-3B1288944701}"/>
              </a:ext>
            </a:extLst>
          </p:cNvPr>
          <p:cNvSpPr txBox="1">
            <a:spLocks/>
          </p:cNvSpPr>
          <p:nvPr/>
        </p:nvSpPr>
        <p:spPr>
          <a:xfrm>
            <a:off x="521494" y="680358"/>
            <a:ext cx="11149012" cy="159067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573962"/>
                </a:solidFill>
                <a:latin typeface="Arial"/>
                <a:cs typeface="Arial"/>
              </a:rPr>
              <a:t>PET ASSURE</a:t>
            </a:r>
          </a:p>
          <a:p>
            <a:pPr fontAlgn="auto">
              <a:spcAft>
                <a:spcPts val="0"/>
              </a:spcAft>
            </a:pPr>
            <a:r>
              <a:rPr lang="en-US" b="0" dirty="0">
                <a:solidFill>
                  <a:srgbClr val="573962"/>
                </a:solidFill>
                <a:latin typeface="Arial"/>
                <a:cs typeface="Arial"/>
              </a:rPr>
              <a:t>MAKES SAVING EASY</a:t>
            </a:r>
            <a:endParaRPr lang="en-US" b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C4239A-FD5C-5D64-A051-CBFD2EDEDE15}"/>
              </a:ext>
            </a:extLst>
          </p:cNvPr>
          <p:cNvSpPr/>
          <p:nvPr/>
        </p:nvSpPr>
        <p:spPr>
          <a:xfrm>
            <a:off x="6856915" y="6224587"/>
            <a:ext cx="5084714" cy="64633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Benefit Solutions |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www.petbenefits.com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749B0C2-D9F3-FED8-A959-8DA731FD5C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25" y="6355640"/>
            <a:ext cx="880138" cy="347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A161C5-E06A-09CD-1EF4-0DBA40297B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70" y="2522209"/>
            <a:ext cx="10585860" cy="30153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B21339-6742-6B83-5B0C-319B062A20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422" y="5362103"/>
            <a:ext cx="1649155" cy="51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53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38F7DF-F9BD-BE42-A0BE-912ABC26BB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E4DC18-0FAD-2B4A-BBCE-145D73EF0062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C5F286-369E-724C-881A-EBF9E2A51F5E}"/>
              </a:ext>
            </a:extLst>
          </p:cNvPr>
          <p:cNvSpPr/>
          <p:nvPr/>
        </p:nvSpPr>
        <p:spPr>
          <a:xfrm>
            <a:off x="0" y="4183120"/>
            <a:ext cx="5812971" cy="1466566"/>
          </a:xfrm>
          <a:prstGeom prst="rect">
            <a:avLst/>
          </a:prstGeom>
          <a:solidFill>
            <a:srgbClr val="57396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89CD36-4695-42AE-B175-4B5121CCA8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6370" y="4373478"/>
            <a:ext cx="5812971" cy="108585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/>
              <a:t>PETPLUS</a:t>
            </a:r>
            <a:br>
              <a:rPr lang="en-US">
                <a:solidFill>
                  <a:schemeClr val="bg1"/>
                </a:solidFill>
              </a:rPr>
            </a:br>
            <a:endParaRPr lang="en-US" b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C475A-B283-6BCF-0DEE-BBB7F8D4CB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398" y="6352673"/>
            <a:ext cx="813137" cy="32087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F9EEA2A8-BCBF-B833-43E0-AB72C04A567F}"/>
              </a:ext>
            </a:extLst>
          </p:cNvPr>
          <p:cNvSpPr txBox="1">
            <a:spLocks/>
          </p:cNvSpPr>
          <p:nvPr/>
        </p:nvSpPr>
        <p:spPr>
          <a:xfrm>
            <a:off x="334993" y="5044778"/>
            <a:ext cx="5090243" cy="466725"/>
          </a:xfr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b="0">
                <a:solidFill>
                  <a:schemeClr val="accent5">
                    <a:lumMod val="20000"/>
                    <a:lumOff val="80000"/>
                  </a:schemeClr>
                </a:solidFill>
              </a:rPr>
              <a:t>Quality products for your pet. Savings for you.</a:t>
            </a:r>
          </a:p>
          <a:p>
            <a:endParaRPr lang="en-US" sz="1800" b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097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5" descr="A large brown dog lying on the ground&#10;&#10;Description automatically generated">
            <a:extLst>
              <a:ext uri="{FF2B5EF4-FFF2-40B4-BE49-F238E27FC236}">
                <a16:creationId xmlns:a16="http://schemas.microsoft.com/office/drawing/2014/main" id="{F0DE02CF-4D48-433E-1FE6-04DB169A78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4372244" cy="685800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01E7233-67B3-06D2-7B3B-502C9FE11CED}"/>
              </a:ext>
            </a:extLst>
          </p:cNvPr>
          <p:cNvSpPr txBox="1">
            <a:spLocks/>
          </p:cNvSpPr>
          <p:nvPr/>
        </p:nvSpPr>
        <p:spPr>
          <a:xfrm>
            <a:off x="5027613" y="2351088"/>
            <a:ext cx="6783387" cy="3873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Receive members-only pricing (up to 40% off) on your pet’s prescriptions, preventatives, food, treats, and more</a:t>
            </a:r>
          </a:p>
          <a:p>
            <a:pPr fontAlgn="auto">
              <a:spcAft>
                <a:spcPts val="0"/>
              </a:spcAft>
            </a:pPr>
            <a:r>
              <a:rPr lang="en-US"/>
              <a:t>Shipping is always free</a:t>
            </a:r>
          </a:p>
          <a:p>
            <a:pPr fontAlgn="auto">
              <a:spcAft>
                <a:spcPts val="0"/>
              </a:spcAft>
            </a:pPr>
            <a:r>
              <a:rPr lang="en-US"/>
              <a:t>Most prescriptions can be picked up at participating pharmacies, including CVS, Walmart, and other independent CVS Caremark® pharmacies</a:t>
            </a:r>
          </a:p>
          <a:p>
            <a:pPr fontAlgn="auto">
              <a:spcAft>
                <a:spcPts val="0"/>
              </a:spcAft>
            </a:pPr>
            <a:r>
              <a:rPr lang="en-US"/>
              <a:t>All dogs and cats are eligible, regardless of age, breed, or health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9689E-4D41-5AD4-BECE-C51AFA18DFDC}"/>
              </a:ext>
            </a:extLst>
          </p:cNvPr>
          <p:cNvSpPr txBox="1">
            <a:spLocks/>
          </p:cNvSpPr>
          <p:nvPr/>
        </p:nvSpPr>
        <p:spPr>
          <a:xfrm>
            <a:off x="5027262" y="798106"/>
            <a:ext cx="6783738" cy="1163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57396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PETPLUS</a:t>
            </a:r>
          </a:p>
          <a:p>
            <a:pPr fontAlgn="auto">
              <a:spcAft>
                <a:spcPts val="0"/>
              </a:spcAft>
            </a:pPr>
            <a:r>
              <a:rPr lang="en-US" b="0"/>
              <a:t>PET PRODUCT DISCOUNT PLAN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D7E3AD-658A-8F46-26ED-4BD4AD20622C}"/>
              </a:ext>
            </a:extLst>
          </p:cNvPr>
          <p:cNvSpPr/>
          <p:nvPr/>
        </p:nvSpPr>
        <p:spPr>
          <a:xfrm>
            <a:off x="0" y="4529797"/>
            <a:ext cx="4372244" cy="232820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58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FB8C1A97-1D04-D8C4-ED2B-C87246B7A7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657" y="5963802"/>
            <a:ext cx="1986929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76D4B4-E008-E9B2-0851-643471382392}"/>
              </a:ext>
            </a:extLst>
          </p:cNvPr>
          <p:cNvSpPr txBox="1"/>
          <p:nvPr/>
        </p:nvSpPr>
        <p:spPr>
          <a:xfrm>
            <a:off x="10516556" y="102637"/>
            <a:ext cx="1586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lumMod val="85000"/>
                  </a:schemeClr>
                </a:solidFill>
              </a:rPr>
              <a:t>PETPLUS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455122-29D9-FF51-7791-DF17421AE382}"/>
              </a:ext>
            </a:extLst>
          </p:cNvPr>
          <p:cNvCxnSpPr>
            <a:cxnSpLocks/>
            <a:stCxn id="15" idx="2"/>
            <a:endCxn id="18" idx="6"/>
          </p:cNvCxnSpPr>
          <p:nvPr/>
        </p:nvCxnSpPr>
        <p:spPr>
          <a:xfrm>
            <a:off x="10794702" y="504599"/>
            <a:ext cx="1025759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694D612-8D1D-7C8B-DA73-6E46557B75B0}"/>
              </a:ext>
            </a:extLst>
          </p:cNvPr>
          <p:cNvSpPr/>
          <p:nvPr/>
        </p:nvSpPr>
        <p:spPr>
          <a:xfrm>
            <a:off x="10794702" y="404487"/>
            <a:ext cx="197132" cy="20022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E2DD50D-EF17-8239-AB64-A09D45F801CF}"/>
              </a:ext>
            </a:extLst>
          </p:cNvPr>
          <p:cNvSpPr/>
          <p:nvPr/>
        </p:nvSpPr>
        <p:spPr>
          <a:xfrm>
            <a:off x="11207609" y="404487"/>
            <a:ext cx="197132" cy="2002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E740FA-8CD8-2C6C-B504-A5CF041DCB31}"/>
              </a:ext>
            </a:extLst>
          </p:cNvPr>
          <p:cNvSpPr/>
          <p:nvPr/>
        </p:nvSpPr>
        <p:spPr>
          <a:xfrm>
            <a:off x="11623329" y="404487"/>
            <a:ext cx="197132" cy="2002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78B4F4-F62A-E377-AFFC-7CE556A4A6C6}"/>
              </a:ext>
            </a:extLst>
          </p:cNvPr>
          <p:cNvSpPr/>
          <p:nvPr/>
        </p:nvSpPr>
        <p:spPr>
          <a:xfrm>
            <a:off x="6856915" y="6224587"/>
            <a:ext cx="5084714" cy="64633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Benefit Solutions | </a:t>
            </a:r>
            <a:r>
              <a:rPr lang="en-US" sz="120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www.petbenefits.com</a:t>
            </a:r>
            <a:endParaRPr lang="en-US" sz="12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402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08C1D8-68FA-44D7-AFCB-F309ACBDC6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A8A30D-5B15-40EC-BC66-1B3479FF8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HOW IT WORKS</a:t>
            </a:r>
            <a:endParaRPr lang="en-US" sz="1600" i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61299-84AB-4B82-9FDE-51688356B7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7821" y="1760107"/>
            <a:ext cx="6489057" cy="41834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b="1"/>
              <a:t>Shop Online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/>
              <a:t>Shop for your pet’s favorite products at </a:t>
            </a:r>
            <a:r>
              <a:rPr lang="en-US" sz="1600" err="1"/>
              <a:t>PetCareRx.com</a:t>
            </a:r>
            <a:endParaRPr lang="en-US" sz="1600"/>
          </a:p>
          <a:p>
            <a:pPr marL="342900" indent="-342900">
              <a:buFont typeface="+mj-lt"/>
              <a:buAutoNum type="arabicPeriod"/>
            </a:pPr>
            <a:r>
              <a:rPr lang="en-US" sz="1600"/>
              <a:t>Savings are automatically applied at checkout and shipping is always free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err="1"/>
              <a:t>PetPlus</a:t>
            </a:r>
            <a:r>
              <a:rPr lang="en-US" sz="1600"/>
              <a:t> will confirm prescriptions with your vet on your behalf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US" sz="1800" b="1"/>
              <a:t>Pick-up In Store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/>
              <a:t>Ask your vet for a written prescription for your pet’s medication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/>
              <a:t>Present your pet’s prescription and </a:t>
            </a:r>
            <a:r>
              <a:rPr lang="en-US" sz="1600" err="1"/>
              <a:t>PetPlus</a:t>
            </a:r>
            <a:r>
              <a:rPr lang="en-US" sz="1600"/>
              <a:t> Rx card at any network pharmacy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/>
              <a:t>The pharmacist will fill your pet’s prescription and </a:t>
            </a:r>
            <a:r>
              <a:rPr lang="en-US" sz="1600" err="1"/>
              <a:t>PetPlus</a:t>
            </a:r>
            <a:r>
              <a:rPr lang="en-US" sz="1600"/>
              <a:t> will charge your credit card on file at the listed member rate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67111A-26EE-434D-B651-B246D0F2172C}"/>
              </a:ext>
            </a:extLst>
          </p:cNvPr>
          <p:cNvSpPr/>
          <p:nvPr/>
        </p:nvSpPr>
        <p:spPr>
          <a:xfrm>
            <a:off x="7819756" y="4529797"/>
            <a:ext cx="4372244" cy="232820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58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D05B814B-3A95-4BB3-8954-D7DDFA251D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413" y="5943600"/>
            <a:ext cx="1986929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E16305-2891-79E7-9950-886FEC0D26A5}"/>
              </a:ext>
            </a:extLst>
          </p:cNvPr>
          <p:cNvSpPr txBox="1"/>
          <p:nvPr/>
        </p:nvSpPr>
        <p:spPr>
          <a:xfrm>
            <a:off x="10516556" y="102637"/>
            <a:ext cx="1586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lumMod val="95000"/>
                  </a:schemeClr>
                </a:solidFill>
              </a:rPr>
              <a:t>PETPLUS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7973AE-C798-80AD-F143-057A4E828618}"/>
              </a:ext>
            </a:extLst>
          </p:cNvPr>
          <p:cNvCxnSpPr>
            <a:cxnSpLocks/>
            <a:stCxn id="6" idx="2"/>
            <a:endCxn id="8" idx="6"/>
          </p:cNvCxnSpPr>
          <p:nvPr/>
        </p:nvCxnSpPr>
        <p:spPr>
          <a:xfrm>
            <a:off x="10794702" y="504599"/>
            <a:ext cx="1025759" cy="0"/>
          </a:xfrm>
          <a:prstGeom prst="line">
            <a:avLst/>
          </a:prstGeom>
          <a:ln w="317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658C8D26-CA4F-4BAB-474C-612FE31F653B}"/>
              </a:ext>
            </a:extLst>
          </p:cNvPr>
          <p:cNvSpPr/>
          <p:nvPr/>
        </p:nvSpPr>
        <p:spPr>
          <a:xfrm>
            <a:off x="10794702" y="404487"/>
            <a:ext cx="197132" cy="200224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318374-FC95-1677-BF8A-73528CC005C2}"/>
              </a:ext>
            </a:extLst>
          </p:cNvPr>
          <p:cNvSpPr/>
          <p:nvPr/>
        </p:nvSpPr>
        <p:spPr>
          <a:xfrm>
            <a:off x="11207609" y="404487"/>
            <a:ext cx="197132" cy="20022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5C0D71A-CA14-BA85-5138-A3D005D40158}"/>
              </a:ext>
            </a:extLst>
          </p:cNvPr>
          <p:cNvSpPr/>
          <p:nvPr/>
        </p:nvSpPr>
        <p:spPr>
          <a:xfrm>
            <a:off x="11623329" y="404487"/>
            <a:ext cx="197132" cy="2002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5D4314-D312-12E5-BAAA-743660BA4A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25" y="6355640"/>
            <a:ext cx="880138" cy="34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81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4" descr="A person holding a cat&#10;&#10;Description automatically generated">
            <a:extLst>
              <a:ext uri="{FF2B5EF4-FFF2-40B4-BE49-F238E27FC236}">
                <a16:creationId xmlns:a16="http://schemas.microsoft.com/office/drawing/2014/main" id="{D80ACD74-CB86-5FFE-E806-9F3FD95CB5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" y="0"/>
            <a:ext cx="4372244" cy="6858000"/>
          </a:xfr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3F204EB-F2F0-9EFA-01A3-702EC30B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7262" y="798106"/>
            <a:ext cx="6783738" cy="1163589"/>
          </a:xfrm>
        </p:spPr>
        <p:txBody>
          <a:bodyPr/>
          <a:lstStyle/>
          <a:p>
            <a:r>
              <a:rPr lang="en-US"/>
              <a:t>24/7 PET </a:t>
            </a:r>
            <a:br>
              <a:rPr lang="en-US"/>
            </a:br>
            <a:r>
              <a:rPr lang="en-US" b="0"/>
              <a:t>TELEHEALTH</a:t>
            </a:r>
            <a:br>
              <a:rPr lang="en-US" b="0"/>
            </a:br>
            <a:endParaRPr lang="en-US" b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23D6287-343B-4D0C-C7C2-293676461F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7613" y="2351088"/>
            <a:ext cx="6783387" cy="3873500"/>
          </a:xfrm>
        </p:spPr>
        <p:txBody>
          <a:bodyPr>
            <a:normAutofit/>
          </a:bodyPr>
          <a:lstStyle/>
          <a:p>
            <a:r>
              <a:rPr lang="en-US"/>
              <a:t>Included with every </a:t>
            </a:r>
            <a:r>
              <a:rPr lang="en-US" err="1"/>
              <a:t>PetPlus</a:t>
            </a:r>
            <a:r>
              <a:rPr lang="en-US"/>
              <a:t> membership</a:t>
            </a:r>
          </a:p>
          <a:p>
            <a:r>
              <a:rPr lang="en-US"/>
              <a:t>Connect with a vet 24 hours a day</a:t>
            </a:r>
          </a:p>
          <a:p>
            <a:r>
              <a:rPr lang="en-US"/>
              <a:t>Staffed exclusively by licensed veterinarians </a:t>
            </a:r>
          </a:p>
          <a:p>
            <a:r>
              <a:rPr lang="en-US"/>
              <a:t>Receive answers to urgent questions about your pet’s health, wellness, behavior and more</a:t>
            </a:r>
          </a:p>
          <a:p>
            <a:r>
              <a:rPr lang="en-US"/>
              <a:t>Reduces unnecessary vet visits</a:t>
            </a:r>
          </a:p>
          <a:p>
            <a:r>
              <a:rPr lang="en-US"/>
              <a:t>No out-of-pocket costs or extra fees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417846-B6E3-18F9-4BDF-B32E6AEBB28B}"/>
              </a:ext>
            </a:extLst>
          </p:cNvPr>
          <p:cNvSpPr/>
          <p:nvPr/>
        </p:nvSpPr>
        <p:spPr>
          <a:xfrm>
            <a:off x="3444" y="4529797"/>
            <a:ext cx="4372244" cy="232820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58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8ED84BEC-9DE4-D8AC-A064-1661760D77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10" y="5945635"/>
            <a:ext cx="2139032" cy="557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37D1D4-4771-8513-3180-2BAF5B9C7C61}"/>
              </a:ext>
            </a:extLst>
          </p:cNvPr>
          <p:cNvSpPr txBox="1"/>
          <p:nvPr/>
        </p:nvSpPr>
        <p:spPr>
          <a:xfrm>
            <a:off x="10516556" y="102637"/>
            <a:ext cx="1586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lumMod val="85000"/>
                  </a:schemeClr>
                </a:solidFill>
              </a:rPr>
              <a:t>PETPLUS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344205-8ABA-979B-1930-9E7AB6E1E8BE}"/>
              </a:ext>
            </a:extLst>
          </p:cNvPr>
          <p:cNvCxnSpPr>
            <a:cxnSpLocks/>
            <a:stCxn id="12" idx="2"/>
            <a:endCxn id="17" idx="6"/>
          </p:cNvCxnSpPr>
          <p:nvPr/>
        </p:nvCxnSpPr>
        <p:spPr>
          <a:xfrm>
            <a:off x="10794702" y="504599"/>
            <a:ext cx="1025759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FB66967-09E4-CA7E-74D9-E8819F681A82}"/>
              </a:ext>
            </a:extLst>
          </p:cNvPr>
          <p:cNvSpPr/>
          <p:nvPr/>
        </p:nvSpPr>
        <p:spPr>
          <a:xfrm>
            <a:off x="10794702" y="404487"/>
            <a:ext cx="197132" cy="20022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17125E-AD04-88C1-7C5E-5BBA09346C22}"/>
              </a:ext>
            </a:extLst>
          </p:cNvPr>
          <p:cNvSpPr/>
          <p:nvPr/>
        </p:nvSpPr>
        <p:spPr>
          <a:xfrm>
            <a:off x="11207609" y="404487"/>
            <a:ext cx="197132" cy="200224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89802B-C23A-5C6E-F889-0B3F7434AC91}"/>
              </a:ext>
            </a:extLst>
          </p:cNvPr>
          <p:cNvSpPr/>
          <p:nvPr/>
        </p:nvSpPr>
        <p:spPr>
          <a:xfrm>
            <a:off x="11623329" y="404487"/>
            <a:ext cx="197132" cy="200224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3FDE33-CBD2-7079-EA81-638F26602247}"/>
              </a:ext>
            </a:extLst>
          </p:cNvPr>
          <p:cNvSpPr/>
          <p:nvPr/>
        </p:nvSpPr>
        <p:spPr>
          <a:xfrm>
            <a:off x="6856915" y="6224587"/>
            <a:ext cx="5084714" cy="64633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Benefit Solutions | </a:t>
            </a:r>
            <a:r>
              <a:rPr lang="en-US" sz="120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www.petbenefits.com</a:t>
            </a:r>
            <a:endParaRPr lang="en-US" sz="12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96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EABB25-544F-9B2D-7EAA-3B1288944701}"/>
              </a:ext>
            </a:extLst>
          </p:cNvPr>
          <p:cNvSpPr txBox="1">
            <a:spLocks/>
          </p:cNvSpPr>
          <p:nvPr/>
        </p:nvSpPr>
        <p:spPr>
          <a:xfrm>
            <a:off x="521494" y="680358"/>
            <a:ext cx="11149012" cy="159067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573962"/>
                </a:solidFill>
                <a:latin typeface="Arial"/>
                <a:cs typeface="Arial"/>
              </a:rPr>
              <a:t>ENJOY BIG SAVINGS</a:t>
            </a:r>
          </a:p>
          <a:p>
            <a:pPr fontAlgn="auto">
              <a:spcAft>
                <a:spcPts val="0"/>
              </a:spcAft>
            </a:pPr>
            <a:r>
              <a:rPr lang="en-US" b="0" dirty="0">
                <a:solidFill>
                  <a:srgbClr val="573962"/>
                </a:solidFill>
                <a:latin typeface="Arial"/>
                <a:cs typeface="Arial"/>
              </a:rPr>
              <a:t>WITH PETPLUS</a:t>
            </a:r>
            <a:endParaRPr lang="en-US" b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C4239A-FD5C-5D64-A051-CBFD2EDEDE15}"/>
              </a:ext>
            </a:extLst>
          </p:cNvPr>
          <p:cNvSpPr/>
          <p:nvPr/>
        </p:nvSpPr>
        <p:spPr>
          <a:xfrm>
            <a:off x="6856915" y="6224587"/>
            <a:ext cx="5084714" cy="64633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Benefit Solutions |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www.petbenefits.com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749B0C2-D9F3-FED8-A959-8DA731FD5C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25" y="6355640"/>
            <a:ext cx="880138" cy="347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A161C5-E06A-09CD-1EF4-0DBA40297B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70" y="2522209"/>
            <a:ext cx="10585860" cy="3015342"/>
          </a:xfrm>
          <a:prstGeom prst="rect">
            <a:avLst/>
          </a:prstGeom>
        </p:spPr>
      </p:pic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401DCCA6-64CD-AFAE-7AA8-FAD2D1A284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539" y="5351407"/>
            <a:ext cx="1330922" cy="45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5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D4038E8-2F1F-0F95-CBD2-2464C1A3D42E}"/>
              </a:ext>
            </a:extLst>
          </p:cNvPr>
          <p:cNvSpPr/>
          <p:nvPr/>
        </p:nvSpPr>
        <p:spPr>
          <a:xfrm>
            <a:off x="576470" y="5083629"/>
            <a:ext cx="6368616" cy="132399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597EBE-8C40-465C-B008-0E47EBD70F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5444" y="5"/>
            <a:ext cx="4686556" cy="685799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F94B2C94-E02D-CEB7-EB65-675F18EAAF1A}"/>
              </a:ext>
            </a:extLst>
          </p:cNvPr>
          <p:cNvSpPr txBox="1">
            <a:spLocks/>
          </p:cNvSpPr>
          <p:nvPr/>
        </p:nvSpPr>
        <p:spPr>
          <a:xfrm>
            <a:off x="576470" y="334926"/>
            <a:ext cx="10574130" cy="15890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solidFill>
                  <a:srgbClr val="573962"/>
                </a:solidFill>
              </a:rPr>
              <a:t>ENROLL IN</a:t>
            </a:r>
            <a:br>
              <a:rPr lang="en-US" dirty="0">
                <a:solidFill>
                  <a:srgbClr val="573962"/>
                </a:solidFill>
              </a:rPr>
            </a:br>
            <a:r>
              <a:rPr lang="en-US" b="0" dirty="0">
                <a:solidFill>
                  <a:srgbClr val="573962"/>
                </a:solidFill>
              </a:rPr>
              <a:t>PET BENEFITS TODAY!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BBAB0-29B9-04F3-9FF4-D09E4C9A15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5142" y="5887451"/>
            <a:ext cx="2451794" cy="6055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C13CE0-93F9-58AC-5199-6234C9E5B985}"/>
              </a:ext>
            </a:extLst>
          </p:cNvPr>
          <p:cNvSpPr txBox="1"/>
          <p:nvPr/>
        </p:nvSpPr>
        <p:spPr>
          <a:xfrm>
            <a:off x="712778" y="5368598"/>
            <a:ext cx="6096000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sz="2000" b="1" dirty="0">
                <a:solidFill>
                  <a:schemeClr val="bg1"/>
                </a:solidFill>
              </a:rPr>
              <a:t>Questions? Contact Us</a:t>
            </a:r>
          </a:p>
          <a:p>
            <a:pPr algn="ctr">
              <a:spcBef>
                <a:spcPts val="600"/>
              </a:spcBef>
              <a:buClr>
                <a:schemeClr val="accent3"/>
              </a:buClr>
            </a:pP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customercare@petbenefits.com</a:t>
            </a:r>
            <a:r>
              <a:rPr lang="en-US" dirty="0">
                <a:solidFill>
                  <a:schemeClr val="bg1"/>
                </a:solidFill>
              </a:rPr>
              <a:t>  |  (800) 891-2565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3374792-D1C8-C479-B449-532807D3540D}"/>
              </a:ext>
            </a:extLst>
          </p:cNvPr>
          <p:cNvSpPr txBox="1">
            <a:spLocks/>
          </p:cNvSpPr>
          <p:nvPr/>
        </p:nvSpPr>
        <p:spPr>
          <a:xfrm>
            <a:off x="1141765" y="3540168"/>
            <a:ext cx="1969022" cy="68893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b="1" dirty="0">
                <a:latin typeface="Arial"/>
                <a:cs typeface="Arial"/>
              </a:rPr>
              <a:t>Discounts on</a:t>
            </a:r>
            <a:br>
              <a:rPr lang="en-US" sz="1600" b="1" dirty="0"/>
            </a:br>
            <a:r>
              <a:rPr lang="en-US" sz="1600" b="1" dirty="0">
                <a:latin typeface="Arial"/>
                <a:cs typeface="Arial"/>
              </a:rPr>
              <a:t>veterinary care</a:t>
            </a:r>
            <a:endParaRPr lang="en-US" sz="1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70174-8E0E-253D-FF27-C72EDD3E72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735" y="2729333"/>
            <a:ext cx="1671081" cy="52586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C25F1B5-D8C0-FAC9-AFEF-4DC53A34C202}"/>
              </a:ext>
            </a:extLst>
          </p:cNvPr>
          <p:cNvSpPr txBox="1">
            <a:spLocks/>
          </p:cNvSpPr>
          <p:nvPr/>
        </p:nvSpPr>
        <p:spPr>
          <a:xfrm>
            <a:off x="3796858" y="3549736"/>
            <a:ext cx="2409235" cy="12647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Discounts on food,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prescriptions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, &amp;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812E556E-D392-C3F1-5F0D-406655C686D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270" y="2748578"/>
            <a:ext cx="1554413" cy="5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38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ADEECFC-E480-4B83-9AC1-778E5829F0F4}"/>
              </a:ext>
            </a:extLst>
          </p:cNvPr>
          <p:cNvSpPr/>
          <p:nvPr/>
        </p:nvSpPr>
        <p:spPr>
          <a:xfrm>
            <a:off x="6176681" y="2047172"/>
            <a:ext cx="4497611" cy="2889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D59915-A88E-437A-9696-F978B33E4AB3}"/>
              </a:ext>
            </a:extLst>
          </p:cNvPr>
          <p:cNvSpPr/>
          <p:nvPr/>
        </p:nvSpPr>
        <p:spPr>
          <a:xfrm>
            <a:off x="1317812" y="2047172"/>
            <a:ext cx="4497611" cy="2889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9876A0-1234-473C-B2A8-5E0D6ADC30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0700" y="227827"/>
            <a:ext cx="11150600" cy="15906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>
                <a:solidFill>
                  <a:srgbClr val="573962"/>
                </a:solidFill>
                <a:latin typeface="Arial"/>
                <a:cs typeface="Arial"/>
              </a:rPr>
              <a:t>YOUR PET BENEFIT OFFERINGS</a:t>
            </a:r>
            <a:endParaRPr lang="en-US" dirty="0">
              <a:solidFill>
                <a:srgbClr val="57396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945D9E-5445-42C7-B26B-F7A9F3BA533C}"/>
              </a:ext>
            </a:extLst>
          </p:cNvPr>
          <p:cNvSpPr/>
          <p:nvPr/>
        </p:nvSpPr>
        <p:spPr>
          <a:xfrm>
            <a:off x="6165795" y="4888002"/>
            <a:ext cx="4497611" cy="983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DA8DAF-6DD2-4FDF-BEEF-B40119756CB5}"/>
              </a:ext>
            </a:extLst>
          </p:cNvPr>
          <p:cNvSpPr/>
          <p:nvPr/>
        </p:nvSpPr>
        <p:spPr>
          <a:xfrm>
            <a:off x="1317812" y="4888004"/>
            <a:ext cx="4497611" cy="98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58C780-E5EF-ECFB-E5A9-FBF0C98BB1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25" y="6355640"/>
            <a:ext cx="880138" cy="347319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32BD7C9-3F86-3AFD-C40E-974C0B271F3A}"/>
              </a:ext>
            </a:extLst>
          </p:cNvPr>
          <p:cNvSpPr txBox="1">
            <a:spLocks/>
          </p:cNvSpPr>
          <p:nvPr/>
        </p:nvSpPr>
        <p:spPr>
          <a:xfrm>
            <a:off x="1317812" y="3818262"/>
            <a:ext cx="4497611" cy="11517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lang="en-US" sz="220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Discounts on veterinary care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F8236E3-C89A-8A56-40F5-BB21E7B8C57B}"/>
              </a:ext>
            </a:extLst>
          </p:cNvPr>
          <p:cNvSpPr txBox="1">
            <a:spLocks/>
          </p:cNvSpPr>
          <p:nvPr/>
        </p:nvSpPr>
        <p:spPr>
          <a:xfrm>
            <a:off x="6187567" y="3818262"/>
            <a:ext cx="4486725" cy="9943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lang="en-US" sz="220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Discounts on pet food,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prescriptions, and more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07504BF-7BF7-124A-39A6-DAABD5CFA97C}"/>
              </a:ext>
            </a:extLst>
          </p:cNvPr>
          <p:cNvSpPr txBox="1">
            <a:spLocks/>
          </p:cNvSpPr>
          <p:nvPr/>
        </p:nvSpPr>
        <p:spPr>
          <a:xfrm>
            <a:off x="435126" y="5302628"/>
            <a:ext cx="11321747" cy="37268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b="1" dirty="0">
                <a:solidFill>
                  <a:schemeClr val="accent5"/>
                </a:solidFill>
                <a:latin typeface="Arial"/>
                <a:cs typeface="Arial"/>
              </a:rPr>
              <a:t>Maximize your pet care savings by enrolling in both plans!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688683-8976-D60D-3E11-F9E142E785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407" y="2605332"/>
            <a:ext cx="2250420" cy="7081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DAF6F9-15E5-2284-E412-3CA21E360E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3716" y="2707337"/>
            <a:ext cx="1983539" cy="6802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2E7695-5A68-0575-4EB6-592E79FE534E}"/>
              </a:ext>
            </a:extLst>
          </p:cNvPr>
          <p:cNvSpPr/>
          <p:nvPr/>
        </p:nvSpPr>
        <p:spPr>
          <a:xfrm>
            <a:off x="6856915" y="6224587"/>
            <a:ext cx="5084714" cy="64633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Benefit Solutions | www.petbenefits.com</a:t>
            </a:r>
          </a:p>
        </p:txBody>
      </p:sp>
    </p:spTree>
    <p:extLst>
      <p:ext uri="{BB962C8B-B14F-4D97-AF65-F5344CB8AC3E}">
        <p14:creationId xmlns:p14="http://schemas.microsoft.com/office/powerpoint/2010/main" val="2602510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8B7C1-7F9D-0715-8969-AD74A948A4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C5F286-369E-724C-881A-EBF9E2A51F5E}"/>
              </a:ext>
            </a:extLst>
          </p:cNvPr>
          <p:cNvSpPr/>
          <p:nvPr/>
        </p:nvSpPr>
        <p:spPr>
          <a:xfrm>
            <a:off x="0" y="4183120"/>
            <a:ext cx="5812971" cy="146656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89CD36-4695-42AE-B175-4B5121CCA8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566" y="4726994"/>
            <a:ext cx="4287838" cy="37881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PET BENEFITS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834F5F-02AC-5228-FBDB-73D5BB8AE9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398" y="6352673"/>
            <a:ext cx="813137" cy="32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75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1E78BF3-2728-A2F5-8391-89CD047BA9A9}"/>
              </a:ext>
            </a:extLst>
          </p:cNvPr>
          <p:cNvSpPr/>
          <p:nvPr/>
        </p:nvSpPr>
        <p:spPr>
          <a:xfrm>
            <a:off x="650794" y="3155465"/>
            <a:ext cx="3347769" cy="2377430"/>
          </a:xfrm>
          <a:prstGeom prst="roundRect">
            <a:avLst/>
          </a:prstGeom>
          <a:solidFill>
            <a:srgbClr val="7D8978">
              <a:alpha val="1455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14577A3-545B-18E7-B32D-7DAE9CE6750C}"/>
              </a:ext>
            </a:extLst>
          </p:cNvPr>
          <p:cNvSpPr/>
          <p:nvPr/>
        </p:nvSpPr>
        <p:spPr>
          <a:xfrm>
            <a:off x="4422113" y="3155465"/>
            <a:ext cx="3347769" cy="2377430"/>
          </a:xfrm>
          <a:prstGeom prst="roundRect">
            <a:avLst/>
          </a:prstGeom>
          <a:solidFill>
            <a:srgbClr val="7D8978">
              <a:alpha val="1455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BF1B697-00A4-D75E-E1F4-EAE642701744}"/>
              </a:ext>
            </a:extLst>
          </p:cNvPr>
          <p:cNvSpPr/>
          <p:nvPr/>
        </p:nvSpPr>
        <p:spPr>
          <a:xfrm>
            <a:off x="8193437" y="3155465"/>
            <a:ext cx="3347769" cy="2377430"/>
          </a:xfrm>
          <a:prstGeom prst="roundRect">
            <a:avLst/>
          </a:prstGeom>
          <a:solidFill>
            <a:srgbClr val="7D8978">
              <a:alpha val="1455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8BE89F7-6125-8BF6-F200-5FED1DFB0BC1}"/>
              </a:ext>
            </a:extLst>
          </p:cNvPr>
          <p:cNvSpPr txBox="1">
            <a:spLocks/>
          </p:cNvSpPr>
          <p:nvPr/>
        </p:nvSpPr>
        <p:spPr>
          <a:xfrm>
            <a:off x="435123" y="2346957"/>
            <a:ext cx="11321747" cy="37268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b="1" dirty="0">
                <a:solidFill>
                  <a:schemeClr val="accent5"/>
                </a:solidFill>
                <a:latin typeface="Arial"/>
                <a:cs typeface="Arial"/>
              </a:rPr>
              <a:t>Your pets are part of your family, and you’ll do anything to keep them happy and healthy.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000D599-2A09-92C6-20E7-C79E902B3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29" y="91091"/>
            <a:ext cx="11149739" cy="1590618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PETS ARE FAMILY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BB15A3D-1B13-806C-45E3-28D87F2AD1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25" y="6355640"/>
            <a:ext cx="880138" cy="347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A92CFE-8D54-1EA7-B7EB-B26B0E9DA0B7}"/>
              </a:ext>
            </a:extLst>
          </p:cNvPr>
          <p:cNvSpPr txBox="1"/>
          <p:nvPr/>
        </p:nvSpPr>
        <p:spPr>
          <a:xfrm>
            <a:off x="726929" y="3497444"/>
            <a:ext cx="319549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7D89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pet parents spend as much or more money for their pets' health expenses as their 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B5BCF-3E67-FB35-4E91-64CF8979FB94}"/>
              </a:ext>
            </a:extLst>
          </p:cNvPr>
          <p:cNvSpPr txBox="1"/>
          <p:nvPr/>
        </p:nvSpPr>
        <p:spPr>
          <a:xfrm>
            <a:off x="953079" y="5005049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rgbClr val="3B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456ABF-5C06-5CC4-D535-D5A1C88F76CB}"/>
              </a:ext>
            </a:extLst>
          </p:cNvPr>
          <p:cNvSpPr txBox="1"/>
          <p:nvPr/>
        </p:nvSpPr>
        <p:spPr>
          <a:xfrm>
            <a:off x="4573254" y="3497444"/>
            <a:ext cx="304548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5162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65%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pet owners spoil their pets daily, with over half spoiling their pets "24/7"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1D081C-06AF-3CB9-FA15-8206C9E8E638}"/>
              </a:ext>
            </a:extLst>
          </p:cNvPr>
          <p:cNvSpPr txBox="1"/>
          <p:nvPr/>
        </p:nvSpPr>
        <p:spPr>
          <a:xfrm>
            <a:off x="4724397" y="501592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rgbClr val="3B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Zesty Paws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10901-8052-6CA8-B352-706862A04EA2}"/>
              </a:ext>
            </a:extLst>
          </p:cNvPr>
          <p:cNvSpPr txBox="1"/>
          <p:nvPr/>
        </p:nvSpPr>
        <p:spPr>
          <a:xfrm>
            <a:off x="8302171" y="3497444"/>
            <a:ext cx="31629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5739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44%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pet owners celebrate their pet's birthday with a birthday bash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8641B-97FC-D028-5DBC-2E09BD8D8BBC}"/>
              </a:ext>
            </a:extLst>
          </p:cNvPr>
          <p:cNvSpPr txBox="1"/>
          <p:nvPr/>
        </p:nvSpPr>
        <p:spPr>
          <a:xfrm>
            <a:off x="8495721" y="501122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rgbClr val="3B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Zesty Paws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26FA92-F248-FC86-37B1-38F9B82CFDFF}"/>
              </a:ext>
            </a:extLst>
          </p:cNvPr>
          <p:cNvSpPr/>
          <p:nvPr/>
        </p:nvSpPr>
        <p:spPr>
          <a:xfrm>
            <a:off x="6856915" y="6224587"/>
            <a:ext cx="5084714" cy="64633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Benefit Solutions | www.petbenefits.com</a:t>
            </a:r>
          </a:p>
        </p:txBody>
      </p:sp>
    </p:spTree>
    <p:extLst>
      <p:ext uri="{BB962C8B-B14F-4D97-AF65-F5344CB8AC3E}">
        <p14:creationId xmlns:p14="http://schemas.microsoft.com/office/powerpoint/2010/main" val="1225290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8CDB8-1B76-98E1-DBF7-842D4E74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PET CARE COSTS GREW </a:t>
            </a:r>
            <a:r>
              <a:rPr lang="en-US" b="0" dirty="0">
                <a:solidFill>
                  <a:schemeClr val="bg1"/>
                </a:solidFill>
                <a:latin typeface="Arial"/>
                <a:cs typeface="Arial"/>
              </a:rPr>
              <a:t>~70% IN TWO YEARS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CFD83-9350-C0D4-5F7E-C84B91B69AE5}"/>
              </a:ext>
            </a:extLst>
          </p:cNvPr>
          <p:cNvSpPr txBox="1">
            <a:spLocks/>
          </p:cNvSpPr>
          <p:nvPr/>
        </p:nvSpPr>
        <p:spPr>
          <a:xfrm>
            <a:off x="4630995" y="4708823"/>
            <a:ext cx="7092396" cy="95665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It's harder than ever to afford quality veterinary care –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with 63% of pet parents not prepared for a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$500 emergency expense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3E498E-9053-617D-3297-C9013DB4B2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232" y="681283"/>
            <a:ext cx="3396218" cy="35705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33C6E3-7274-C02E-7BE6-4E1742C7958F}"/>
              </a:ext>
            </a:extLst>
          </p:cNvPr>
          <p:cNvSpPr txBox="1"/>
          <p:nvPr/>
        </p:nvSpPr>
        <p:spPr>
          <a:xfrm>
            <a:off x="9184417" y="3316088"/>
            <a:ext cx="1668096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62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$2000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095391F5-DC68-504E-C21D-9E877714B513}"/>
              </a:ext>
            </a:extLst>
          </p:cNvPr>
          <p:cNvSpPr txBox="1">
            <a:spLocks/>
          </p:cNvSpPr>
          <p:nvPr/>
        </p:nvSpPr>
        <p:spPr>
          <a:xfrm>
            <a:off x="8313539" y="3777753"/>
            <a:ext cx="3409852" cy="73924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Clr>
                <a:srgbClr val="00AFAA"/>
              </a:buClr>
              <a:buNone/>
              <a:defRPr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a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verage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 spent per pet per year</a:t>
            </a:r>
            <a:br>
              <a:rPr lang="en-US" sz="16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(not including emergencies)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A011D9-B524-11E0-D131-6EAADE592627}"/>
              </a:ext>
            </a:extLst>
          </p:cNvPr>
          <p:cNvSpPr txBox="1"/>
          <p:nvPr/>
        </p:nvSpPr>
        <p:spPr>
          <a:xfrm>
            <a:off x="4870098" y="929055"/>
            <a:ext cx="259536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887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$800-$1500 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AE7CAA45-7D0B-50FB-AC2A-9E34425C5DA2}"/>
              </a:ext>
            </a:extLst>
          </p:cNvPr>
          <p:cNvSpPr txBox="1">
            <a:spLocks/>
          </p:cNvSpPr>
          <p:nvPr/>
        </p:nvSpPr>
        <p:spPr>
          <a:xfrm>
            <a:off x="4381398" y="1335648"/>
            <a:ext cx="3572760" cy="461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emergency vet bill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BB59C-CDCF-3456-6A8B-B7E24425971F}"/>
              </a:ext>
            </a:extLst>
          </p:cNvPr>
          <p:cNvSpPr txBox="1"/>
          <p:nvPr/>
        </p:nvSpPr>
        <p:spPr>
          <a:xfrm>
            <a:off x="5435320" y="5664945"/>
            <a:ext cx="547511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market insights from 2020-2022, CNBC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52E4EB-BBC0-890A-CA80-1A9CCEB35F62}"/>
              </a:ext>
            </a:extLst>
          </p:cNvPr>
          <p:cNvSpPr/>
          <p:nvPr/>
        </p:nvSpPr>
        <p:spPr>
          <a:xfrm>
            <a:off x="6856915" y="6224587"/>
            <a:ext cx="5084714" cy="64633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Benefit Solutions | www.petbenefits.com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22CD94-D1B5-555B-9D40-3CC82620C0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25" y="6355640"/>
            <a:ext cx="880137" cy="34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43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BA645-99FC-60D9-56F1-F6B78DBF1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FAF8B6-4C5E-7BB0-EA7E-DE4F53CB91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25" y="6355640"/>
            <a:ext cx="880137" cy="3473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8A1DB2-9C2D-2256-D5E0-4B3B03962D3D}"/>
              </a:ext>
            </a:extLst>
          </p:cNvPr>
          <p:cNvSpPr/>
          <p:nvPr/>
        </p:nvSpPr>
        <p:spPr>
          <a:xfrm>
            <a:off x="6856915" y="6224587"/>
            <a:ext cx="5084714" cy="64633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Benefit Solutions | www.petbenefits.com</a:t>
            </a:r>
          </a:p>
        </p:txBody>
      </p:sp>
    </p:spTree>
    <p:extLst>
      <p:ext uri="{BB962C8B-B14F-4D97-AF65-F5344CB8AC3E}">
        <p14:creationId xmlns:p14="http://schemas.microsoft.com/office/powerpoint/2010/main" val="2919093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38F7DF-F9BD-BE42-A0BE-912ABC26BB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E4DC18-0FAD-2B4A-BBCE-145D73EF0062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C5F286-369E-724C-881A-EBF9E2A51F5E}"/>
              </a:ext>
            </a:extLst>
          </p:cNvPr>
          <p:cNvSpPr/>
          <p:nvPr/>
        </p:nvSpPr>
        <p:spPr>
          <a:xfrm>
            <a:off x="-26370" y="4183120"/>
            <a:ext cx="5839341" cy="1466566"/>
          </a:xfrm>
          <a:prstGeom prst="rect">
            <a:avLst/>
          </a:prstGeom>
          <a:solidFill>
            <a:srgbClr val="57396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89CD36-4695-42AE-B175-4B5121CCA8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6370" y="4373478"/>
            <a:ext cx="5812971" cy="108585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PET ASSURE</a:t>
            </a:r>
            <a:br>
              <a:rPr lang="en-US">
                <a:solidFill>
                  <a:schemeClr val="bg1"/>
                </a:solidFill>
              </a:rPr>
            </a:br>
            <a:endParaRPr lang="en-US" b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C475A-B283-6BCF-0DEE-BBB7F8D4CB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398" y="6352673"/>
            <a:ext cx="813137" cy="32087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F9EEA2A8-BCBF-B833-43E0-AB72C04A567F}"/>
              </a:ext>
            </a:extLst>
          </p:cNvPr>
          <p:cNvSpPr txBox="1">
            <a:spLocks/>
          </p:cNvSpPr>
          <p:nvPr/>
        </p:nvSpPr>
        <p:spPr>
          <a:xfrm>
            <a:off x="477800" y="5063503"/>
            <a:ext cx="4804632" cy="466725"/>
          </a:xfr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b="0">
                <a:solidFill>
                  <a:schemeClr val="accent5">
                    <a:lumMod val="20000"/>
                    <a:lumOff val="80000"/>
                  </a:schemeClr>
                </a:solidFill>
              </a:rPr>
              <a:t>Affordable care for every pet family</a:t>
            </a:r>
          </a:p>
        </p:txBody>
      </p:sp>
    </p:spTree>
    <p:extLst>
      <p:ext uri="{BB962C8B-B14F-4D97-AF65-F5344CB8AC3E}">
        <p14:creationId xmlns:p14="http://schemas.microsoft.com/office/powerpoint/2010/main" val="4076433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erson holding a dog&#10;&#10;Description automatically generated">
            <a:extLst>
              <a:ext uri="{FF2B5EF4-FFF2-40B4-BE49-F238E27FC236}">
                <a16:creationId xmlns:a16="http://schemas.microsoft.com/office/drawing/2014/main" id="{FF1D6A61-7D18-574C-B84F-A9DCDAB3F6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AB036D6-A1BB-CD75-4A57-F9B500B65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PET ASSURE</a:t>
            </a:r>
            <a:br>
              <a:rPr lang="en-US"/>
            </a:br>
            <a:r>
              <a:rPr lang="en-US" b="0"/>
              <a:t>VETERINARY DISCOUNT PLAN</a:t>
            </a:r>
            <a:br>
              <a:rPr lang="en-US" b="0"/>
            </a:br>
            <a:endParaRPr lang="en-US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05D0D-FE51-4778-9EAD-2DF03F2FD0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8172" y="2315920"/>
            <a:ext cx="6120497" cy="3873500"/>
          </a:xfrm>
        </p:spPr>
        <p:txBody>
          <a:bodyPr anchor="t"/>
          <a:lstStyle/>
          <a:p>
            <a:r>
              <a:rPr lang="en-US"/>
              <a:t>All pets are eligible, even elderly pets and pets with pre-existing conditions</a:t>
            </a:r>
          </a:p>
          <a:p>
            <a:r>
              <a:rPr lang="en-US"/>
              <a:t>Participating veterinarians in all 50 states and Puerto Rico</a:t>
            </a:r>
          </a:p>
          <a:p>
            <a:r>
              <a:rPr lang="en-US"/>
              <a:t>Use as an alternative or addition to pet insurance</a:t>
            </a:r>
          </a:p>
          <a:p>
            <a:r>
              <a:rPr lang="en-US"/>
              <a:t>Includes 24/7 Lost Pet Recovery Service from </a:t>
            </a:r>
            <a:r>
              <a:rPr lang="en-US" err="1"/>
              <a:t>ThePetTag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CC2D84-4E97-9CE7-68F1-3739251E64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25" y="6355640"/>
            <a:ext cx="880138" cy="3473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DFFAFB-AE99-3D39-DC9C-D882CA73E902}"/>
              </a:ext>
            </a:extLst>
          </p:cNvPr>
          <p:cNvSpPr/>
          <p:nvPr/>
        </p:nvSpPr>
        <p:spPr>
          <a:xfrm>
            <a:off x="7819756" y="4529797"/>
            <a:ext cx="4372244" cy="232820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58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27BBD5-63F7-23CA-4A2B-4277DA1A0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969" y="5821581"/>
            <a:ext cx="2337818" cy="735677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DD941332-0AC3-FF04-4522-14294816E38A}"/>
              </a:ext>
            </a:extLst>
          </p:cNvPr>
          <p:cNvSpPr txBox="1"/>
          <p:nvPr/>
        </p:nvSpPr>
        <p:spPr>
          <a:xfrm>
            <a:off x="10516556" y="102637"/>
            <a:ext cx="1586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lumMod val="95000"/>
                  </a:schemeClr>
                </a:solidFill>
              </a:rPr>
              <a:t>PET ASSURE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168EC8-E2F3-944B-7015-AF14724EA2CC}"/>
              </a:ext>
            </a:extLst>
          </p:cNvPr>
          <p:cNvCxnSpPr>
            <a:cxnSpLocks/>
            <a:stCxn id="18" idx="2"/>
            <a:endCxn id="21" idx="6"/>
          </p:cNvCxnSpPr>
          <p:nvPr/>
        </p:nvCxnSpPr>
        <p:spPr>
          <a:xfrm>
            <a:off x="10794702" y="504599"/>
            <a:ext cx="1025759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52C47862-39FB-CCA1-943A-A3527D9C8F33}"/>
              </a:ext>
            </a:extLst>
          </p:cNvPr>
          <p:cNvSpPr/>
          <p:nvPr/>
        </p:nvSpPr>
        <p:spPr>
          <a:xfrm>
            <a:off x="10794702" y="404487"/>
            <a:ext cx="197132" cy="20022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5ADB1C5-958D-5D9D-D44F-40214358C29A}"/>
              </a:ext>
            </a:extLst>
          </p:cNvPr>
          <p:cNvSpPr/>
          <p:nvPr/>
        </p:nvSpPr>
        <p:spPr>
          <a:xfrm>
            <a:off x="11207609" y="404487"/>
            <a:ext cx="197132" cy="20022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AB61599-50E0-2136-EB7D-376A77E7AD68}"/>
              </a:ext>
            </a:extLst>
          </p:cNvPr>
          <p:cNvSpPr/>
          <p:nvPr/>
        </p:nvSpPr>
        <p:spPr>
          <a:xfrm>
            <a:off x="11623329" y="404487"/>
            <a:ext cx="197132" cy="20022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36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519B1B2-47A3-3242-A4BC-27B6B8AE3F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7ECC77-EAE5-4A87-95BE-C5B1128F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HOW IT WORKS</a:t>
            </a:r>
            <a:endParaRPr lang="en-US" sz="2200">
              <a:ea typeface="+mj-lt"/>
              <a:cs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EDB615-4AB1-448E-B102-394AED04AF05}"/>
              </a:ext>
            </a:extLst>
          </p:cNvPr>
          <p:cNvSpPr/>
          <p:nvPr/>
        </p:nvSpPr>
        <p:spPr>
          <a:xfrm>
            <a:off x="3444" y="4529797"/>
            <a:ext cx="4372244" cy="232820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58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7AA91F-37FF-2990-0B6D-4596E3F678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57" y="5777535"/>
            <a:ext cx="2337818" cy="735677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248D9778-1542-AE5B-5514-FB376BBAF498}"/>
              </a:ext>
            </a:extLst>
          </p:cNvPr>
          <p:cNvSpPr txBox="1"/>
          <p:nvPr/>
        </p:nvSpPr>
        <p:spPr>
          <a:xfrm>
            <a:off x="10516556" y="102637"/>
            <a:ext cx="1586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lumMod val="85000"/>
                  </a:schemeClr>
                </a:solidFill>
              </a:rPr>
              <a:t>PET ASSURE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DB62EE-7CC5-7C55-6B4D-0970F634EB04}"/>
              </a:ext>
            </a:extLst>
          </p:cNvPr>
          <p:cNvCxnSpPr>
            <a:cxnSpLocks/>
            <a:stCxn id="17" idx="2"/>
            <a:endCxn id="19" idx="6"/>
          </p:cNvCxnSpPr>
          <p:nvPr/>
        </p:nvCxnSpPr>
        <p:spPr>
          <a:xfrm>
            <a:off x="10794702" y="504599"/>
            <a:ext cx="1025759" cy="0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2E150459-9C19-FD56-89C2-8307554E9FFB}"/>
              </a:ext>
            </a:extLst>
          </p:cNvPr>
          <p:cNvSpPr/>
          <p:nvPr/>
        </p:nvSpPr>
        <p:spPr>
          <a:xfrm>
            <a:off x="10794702" y="404487"/>
            <a:ext cx="197132" cy="20022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A33EF62-E5FA-49CC-39C8-355F3C305209}"/>
              </a:ext>
            </a:extLst>
          </p:cNvPr>
          <p:cNvSpPr/>
          <p:nvPr/>
        </p:nvSpPr>
        <p:spPr>
          <a:xfrm>
            <a:off x="11207609" y="404487"/>
            <a:ext cx="197132" cy="200224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9FA51F4-51EA-FEA9-2243-4DFEE61EE226}"/>
              </a:ext>
            </a:extLst>
          </p:cNvPr>
          <p:cNvSpPr/>
          <p:nvPr/>
        </p:nvSpPr>
        <p:spPr>
          <a:xfrm>
            <a:off x="11623329" y="404487"/>
            <a:ext cx="197132" cy="2002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9D9536-59D9-00DC-C2CD-F151A9B273D2}"/>
              </a:ext>
            </a:extLst>
          </p:cNvPr>
          <p:cNvSpPr/>
          <p:nvPr/>
        </p:nvSpPr>
        <p:spPr>
          <a:xfrm>
            <a:off x="6856915" y="6224587"/>
            <a:ext cx="5084714" cy="64633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Benefit Solutions | </a:t>
            </a:r>
            <a:r>
              <a:rPr lang="en-US" sz="120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www.petbenefits.com</a:t>
            </a:r>
            <a:endParaRPr lang="en-US" sz="12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103089C-12FE-4B66-5FB0-76DCB595149B}"/>
              </a:ext>
            </a:extLst>
          </p:cNvPr>
          <p:cNvSpPr txBox="1">
            <a:spLocks/>
          </p:cNvSpPr>
          <p:nvPr/>
        </p:nvSpPr>
        <p:spPr>
          <a:xfrm>
            <a:off x="5027613" y="1961695"/>
            <a:ext cx="6783387" cy="39344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7D8978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/>
              <a:t>Access your digital ID card through the Pet Assure app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Show your card to any participating veterinarian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Receive an instant 25% discount on all in-house medical services at every appointment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800" b="1" dirty="0">
              <a:solidFill>
                <a:schemeClr val="accent3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="1" dirty="0">
                <a:solidFill>
                  <a:schemeClr val="accent3"/>
                </a:solidFill>
              </a:rPr>
              <a:t>It’s as simple as that!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Pet Assure is not insurance. It’s a discount that your vet gives at the time of service. There are no forms to fill out, no waiting for reimbursements, and no denials of coverage.</a:t>
            </a:r>
          </a:p>
        </p:txBody>
      </p:sp>
    </p:spTree>
    <p:extLst>
      <p:ext uri="{BB962C8B-B14F-4D97-AF65-F5344CB8AC3E}">
        <p14:creationId xmlns:p14="http://schemas.microsoft.com/office/powerpoint/2010/main" val="2003459975"/>
      </p:ext>
    </p:extLst>
  </p:cSld>
  <p:clrMapOvr>
    <a:masterClrMapping/>
  </p:clrMapOvr>
</p:sld>
</file>

<file path=ppt/theme/theme1.xml><?xml version="1.0" encoding="utf-8"?>
<a:theme xmlns:a="http://schemas.openxmlformats.org/drawingml/2006/main" name="1_Blank">
  <a:themeElements>
    <a:clrScheme name="PBS 2024">
      <a:dk1>
        <a:srgbClr val="231F20"/>
      </a:dk1>
      <a:lt1>
        <a:srgbClr val="FFFFFF"/>
      </a:lt1>
      <a:dk2>
        <a:srgbClr val="231F20"/>
      </a:dk2>
      <a:lt2>
        <a:srgbClr val="E3D5E7"/>
      </a:lt2>
      <a:accent1>
        <a:srgbClr val="573861"/>
      </a:accent1>
      <a:accent2>
        <a:srgbClr val="51614B"/>
      </a:accent2>
      <a:accent3>
        <a:srgbClr val="7D8978"/>
      </a:accent3>
      <a:accent4>
        <a:srgbClr val="FEC143"/>
      </a:accent4>
      <a:accent5>
        <a:srgbClr val="8B5A91"/>
      </a:accent5>
      <a:accent6>
        <a:srgbClr val="FFFBEC"/>
      </a:accent6>
      <a:hlink>
        <a:srgbClr val="573861"/>
      </a:hlink>
      <a:folHlink>
        <a:srgbClr val="5738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ey Bar Top - Fabric Texture 001">
  <a:themeElements>
    <a:clrScheme name="PBS 2024">
      <a:dk1>
        <a:srgbClr val="231F20"/>
      </a:dk1>
      <a:lt1>
        <a:srgbClr val="FFFFFF"/>
      </a:lt1>
      <a:dk2>
        <a:srgbClr val="231F20"/>
      </a:dk2>
      <a:lt2>
        <a:srgbClr val="E3D5E7"/>
      </a:lt2>
      <a:accent1>
        <a:srgbClr val="573861"/>
      </a:accent1>
      <a:accent2>
        <a:srgbClr val="51614B"/>
      </a:accent2>
      <a:accent3>
        <a:srgbClr val="7D8978"/>
      </a:accent3>
      <a:accent4>
        <a:srgbClr val="FEC143"/>
      </a:accent4>
      <a:accent5>
        <a:srgbClr val="8B5A91"/>
      </a:accent5>
      <a:accent6>
        <a:srgbClr val="FFFBEC"/>
      </a:accent6>
      <a:hlink>
        <a:srgbClr val="573861"/>
      </a:hlink>
      <a:folHlink>
        <a:srgbClr val="5738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BS - Slides with Pictures Built In">
  <a:themeElements>
    <a:clrScheme name="PBS 2024">
      <a:dk1>
        <a:srgbClr val="231F20"/>
      </a:dk1>
      <a:lt1>
        <a:srgbClr val="FFFFFF"/>
      </a:lt1>
      <a:dk2>
        <a:srgbClr val="231F20"/>
      </a:dk2>
      <a:lt2>
        <a:srgbClr val="E3D5E7"/>
      </a:lt2>
      <a:accent1>
        <a:srgbClr val="573861"/>
      </a:accent1>
      <a:accent2>
        <a:srgbClr val="51614B"/>
      </a:accent2>
      <a:accent3>
        <a:srgbClr val="7D8978"/>
      </a:accent3>
      <a:accent4>
        <a:srgbClr val="FEC143"/>
      </a:accent4>
      <a:accent5>
        <a:srgbClr val="8B5A91"/>
      </a:accent5>
      <a:accent6>
        <a:srgbClr val="FFFBEC"/>
      </a:accent6>
      <a:hlink>
        <a:srgbClr val="573861"/>
      </a:hlink>
      <a:folHlink>
        <a:srgbClr val="5738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BS" id="{F5B6481A-9803-4282-9D45-4E80682BA418}" vid="{04A3558B-02DE-4710-9680-A9EE3CBCBDAC}"/>
    </a:ext>
  </a:extLst>
</a:theme>
</file>

<file path=ppt/theme/theme4.xml><?xml version="1.0" encoding="utf-8"?>
<a:theme xmlns:a="http://schemas.openxmlformats.org/drawingml/2006/main" name="Purple Bar Top - Fabric Texture 001">
  <a:themeElements>
    <a:clrScheme name="PBS 2024">
      <a:dk1>
        <a:srgbClr val="231F20"/>
      </a:dk1>
      <a:lt1>
        <a:srgbClr val="FFFFFF"/>
      </a:lt1>
      <a:dk2>
        <a:srgbClr val="231F20"/>
      </a:dk2>
      <a:lt2>
        <a:srgbClr val="E3D5E7"/>
      </a:lt2>
      <a:accent1>
        <a:srgbClr val="573861"/>
      </a:accent1>
      <a:accent2>
        <a:srgbClr val="51614B"/>
      </a:accent2>
      <a:accent3>
        <a:srgbClr val="7D8978"/>
      </a:accent3>
      <a:accent4>
        <a:srgbClr val="FEC143"/>
      </a:accent4>
      <a:accent5>
        <a:srgbClr val="8B5A91"/>
      </a:accent5>
      <a:accent6>
        <a:srgbClr val="FFFBEC"/>
      </a:accent6>
      <a:hlink>
        <a:srgbClr val="573861"/>
      </a:hlink>
      <a:folHlink>
        <a:srgbClr val="5738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95EBD9C21C0146B91E3173BBC92323" ma:contentTypeVersion="29" ma:contentTypeDescription="Create a new document." ma:contentTypeScope="" ma:versionID="06deea2428135ebb582ef3fd43d7a917">
  <xsd:schema xmlns:xsd="http://www.w3.org/2001/XMLSchema" xmlns:xs="http://www.w3.org/2001/XMLSchema" xmlns:p="http://schemas.microsoft.com/office/2006/metadata/properties" xmlns:ns2="13d3292b-0296-4ca4-9121-4ba6985f4051" xmlns:ns3="b5affb6f-060b-454b-a424-a9d4c4875762" targetNamespace="http://schemas.microsoft.com/office/2006/metadata/properties" ma:root="true" ma:fieldsID="05c688a1439757847496cefd21a9e085" ns2:_="" ns3:_="">
    <xsd:import namespace="13d3292b-0296-4ca4-9121-4ba6985f4051"/>
    <xsd:import namespace="b5affb6f-060b-454b-a424-a9d4c4875762"/>
    <xsd:element name="properties">
      <xsd:complexType>
        <xsd:sequence>
          <xsd:element name="documentManagement">
            <xsd:complexType>
              <xsd:all>
                <xsd:element ref="ns2:Weblink" minOccurs="0"/>
                <xsd:element ref="ns2:P_x0020_Drive_x0020_Link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Folder" minOccurs="0"/>
                <xsd:element ref="ns2:2894ace4-710b-4387-b44c-d9a0151ebac7CountryOrRegion" minOccurs="0"/>
                <xsd:element ref="ns2:2894ace4-710b-4387-b44c-d9a0151ebac7State" minOccurs="0"/>
                <xsd:element ref="ns2:2894ace4-710b-4387-b44c-d9a0151ebac7City" minOccurs="0"/>
                <xsd:element ref="ns2:2894ace4-710b-4387-b44c-d9a0151ebac7PostalCode" minOccurs="0"/>
                <xsd:element ref="ns2:2894ace4-710b-4387-b44c-d9a0151ebac7Street" minOccurs="0"/>
                <xsd:element ref="ns2:2894ace4-710b-4387-b44c-d9a0151ebac7GeoLoc" minOccurs="0"/>
                <xsd:element ref="ns2:2894ace4-710b-4387-b44c-d9a0151ebac7DispNam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d3292b-0296-4ca4-9121-4ba6985f4051" elementFormDefault="qualified">
    <xsd:import namespace="http://schemas.microsoft.com/office/2006/documentManagement/types"/>
    <xsd:import namespace="http://schemas.microsoft.com/office/infopath/2007/PartnerControls"/>
    <xsd:element name="Weblink" ma:index="8" nillable="true" ma:displayName="Weblink" ma:format="Hyperlink" ma:internalName="Web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_x0020_Drive_x0020_Link" ma:index="9" nillable="true" ma:displayName="P Drive Link" ma:format="Dropdown" ma:internalName="P_x0020_Drive_x0020_Link">
      <xsd:simpleType>
        <xsd:restriction base="dms:Text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e664c96-0c5e-4fc8-a230-5886d063a5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Folder" ma:index="26" nillable="true" ma:displayName="Folder" ma:format="Dropdown" ma:internalName="Folder">
      <xsd:simpleType>
        <xsd:restriction base="dms:Unknown"/>
      </xsd:simpleType>
    </xsd:element>
    <xsd:element name="2894ace4-710b-4387-b44c-d9a0151ebac7CountryOrRegion" ma:index="27" nillable="true" ma:displayName="Folder: Country/Region" ma:internalName="CountryOrRegion" ma:readOnly="true">
      <xsd:simpleType>
        <xsd:restriction base="dms:Text"/>
      </xsd:simpleType>
    </xsd:element>
    <xsd:element name="2894ace4-710b-4387-b44c-d9a0151ebac7State" ma:index="28" nillable="true" ma:displayName="Folder: State" ma:internalName="State" ma:readOnly="true">
      <xsd:simpleType>
        <xsd:restriction base="dms:Text"/>
      </xsd:simpleType>
    </xsd:element>
    <xsd:element name="2894ace4-710b-4387-b44c-d9a0151ebac7City" ma:index="29" nillable="true" ma:displayName="Folder: City" ma:internalName="City" ma:readOnly="true">
      <xsd:simpleType>
        <xsd:restriction base="dms:Text"/>
      </xsd:simpleType>
    </xsd:element>
    <xsd:element name="2894ace4-710b-4387-b44c-d9a0151ebac7PostalCode" ma:index="30" nillable="true" ma:displayName="Folder: Postal Code" ma:internalName="PostalCode" ma:readOnly="true">
      <xsd:simpleType>
        <xsd:restriction base="dms:Text"/>
      </xsd:simpleType>
    </xsd:element>
    <xsd:element name="2894ace4-710b-4387-b44c-d9a0151ebac7Street" ma:index="31" nillable="true" ma:displayName="Folder: Street" ma:internalName="Street" ma:readOnly="true">
      <xsd:simpleType>
        <xsd:restriction base="dms:Text"/>
      </xsd:simpleType>
    </xsd:element>
    <xsd:element name="2894ace4-710b-4387-b44c-d9a0151ebac7GeoLoc" ma:index="32" nillable="true" ma:displayName="Folder: Coordinates" ma:internalName="GeoLoc" ma:readOnly="true">
      <xsd:simpleType>
        <xsd:restriction base="dms:Unknown"/>
      </xsd:simpleType>
    </xsd:element>
    <xsd:element name="2894ace4-710b-4387-b44c-d9a0151ebac7DispName" ma:index="33" nillable="true" ma:displayName="Folder: Name" ma:internalName="DispName" ma:readOnly="true">
      <xsd:simpleType>
        <xsd:restriction base="dms:Text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affb6f-060b-454b-a424-a9d4c487576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37203e6-7ce6-4cf6-9a8d-4364f292b059}" ma:internalName="TaxCatchAll" ma:showField="CatchAllData" ma:web="b5affb6f-060b-454b-a424-a9d4c48757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BE6A2F-24FB-49C2-AE31-76778C75C8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DC3957-987C-4F39-B64C-FA1EADF294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d3292b-0296-4ca4-9121-4ba6985f4051"/>
    <ds:schemaRef ds:uri="b5affb6f-060b-454b-a424-a9d4c48757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749</Words>
  <Application>Microsoft Office PowerPoint</Application>
  <PresentationFormat>Widescreen</PresentationFormat>
  <Paragraphs>112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Arial</vt:lpstr>
      <vt:lpstr>Calibri Light</vt:lpstr>
      <vt:lpstr>Wingdings</vt:lpstr>
      <vt:lpstr>1_Blank</vt:lpstr>
      <vt:lpstr>Grey Bar Top - Fabric Texture 001</vt:lpstr>
      <vt:lpstr>PBS - Slides with Pictures Built In</vt:lpstr>
      <vt:lpstr>Purple Bar Top - Fabric Texture 001</vt:lpstr>
      <vt:lpstr>PowerPoint Presentation</vt:lpstr>
      <vt:lpstr>YOUR PET BENEFIT OFFERINGS</vt:lpstr>
      <vt:lpstr>WHY PET BENEFITS</vt:lpstr>
      <vt:lpstr>PETS ARE FAMILY</vt:lpstr>
      <vt:lpstr>PET CARE COSTS GREW ~70% IN TWO YEARS</vt:lpstr>
      <vt:lpstr>PowerPoint Presentation</vt:lpstr>
      <vt:lpstr>PET ASSURE </vt:lpstr>
      <vt:lpstr>PET ASSURE VETERINARY DISCOUNT PLAN </vt:lpstr>
      <vt:lpstr>HOW IT WORKS</vt:lpstr>
      <vt:lpstr>THEPETTAG LOST PET RECOVERY SERVICE </vt:lpstr>
      <vt:lpstr>PowerPoint Presentation</vt:lpstr>
      <vt:lpstr>PETPLUS </vt:lpstr>
      <vt:lpstr>PowerPoint Presentation</vt:lpstr>
      <vt:lpstr>HOW IT WORKS</vt:lpstr>
      <vt:lpstr>24/7 PET  TELEHEALTH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 benefits your pets will love</dc:title>
  <dc:creator>Becky Schaen</dc:creator>
  <cp:lastModifiedBy>Andy Sonntag</cp:lastModifiedBy>
  <cp:revision>25</cp:revision>
  <dcterms:created xsi:type="dcterms:W3CDTF">2024-07-26T13:27:04Z</dcterms:created>
  <dcterms:modified xsi:type="dcterms:W3CDTF">2025-08-12T14:31:37Z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0x0101006D95EBD9C21C0146B91E3173BBC92323</vt:lpwstr>
  </property>
</Properties>
</file>